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9" r:id="rId4"/>
    <p:sldId id="260" r:id="rId5"/>
    <p:sldId id="261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0" d="100"/>
          <a:sy n="60" d="100"/>
        </p:scale>
        <p:origin x="90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97D0-3FC0-414C-8321-75787768CE2E}" type="datetimeFigureOut">
              <a:rPr lang="es-ES" smtClean="0"/>
              <a:t>21/05/2023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2D3E955-8C39-4F5A-AE61-ACB8B9B558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1451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97D0-3FC0-414C-8321-75787768CE2E}" type="datetimeFigureOut">
              <a:rPr lang="es-ES" smtClean="0"/>
              <a:t>21/05/2023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2D3E955-8C39-4F5A-AE61-ACB8B9B558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332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97D0-3FC0-414C-8321-75787768CE2E}" type="datetimeFigureOut">
              <a:rPr lang="es-ES" smtClean="0"/>
              <a:t>21/05/2023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2D3E955-8C39-4F5A-AE61-ACB8B9B558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809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97D0-3FC0-414C-8321-75787768CE2E}" type="datetimeFigureOut">
              <a:rPr lang="es-ES" smtClean="0"/>
              <a:t>21/05/2023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2D3E955-8C39-4F5A-AE61-ACB8B9B55879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854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97D0-3FC0-414C-8321-75787768CE2E}" type="datetimeFigureOut">
              <a:rPr lang="es-ES" smtClean="0"/>
              <a:t>21/05/2023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2D3E955-8C39-4F5A-AE61-ACB8B9B558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0925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97D0-3FC0-414C-8321-75787768CE2E}" type="datetimeFigureOut">
              <a:rPr lang="es-ES" smtClean="0"/>
              <a:t>21/05/2023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E955-8C39-4F5A-AE61-ACB8B9B558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3823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97D0-3FC0-414C-8321-75787768CE2E}" type="datetimeFigureOut">
              <a:rPr lang="es-ES" smtClean="0"/>
              <a:t>21/05/2023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E955-8C39-4F5A-AE61-ACB8B9B558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52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97D0-3FC0-414C-8321-75787768CE2E}" type="datetimeFigureOut">
              <a:rPr lang="es-ES" smtClean="0"/>
              <a:t>21/05/2023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E955-8C39-4F5A-AE61-ACB8B9B558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5345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2EAB97D0-3FC0-414C-8321-75787768CE2E}" type="datetimeFigureOut">
              <a:rPr lang="es-ES" smtClean="0"/>
              <a:t>21/05/2023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2D3E955-8C39-4F5A-AE61-ACB8B9B558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987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97D0-3FC0-414C-8321-75787768CE2E}" type="datetimeFigureOut">
              <a:rPr lang="es-ES" smtClean="0"/>
              <a:t>21/05/2023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E955-8C39-4F5A-AE61-ACB8B9B558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9729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97D0-3FC0-414C-8321-75787768CE2E}" type="datetimeFigureOut">
              <a:rPr lang="es-ES" smtClean="0"/>
              <a:t>21/05/2023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2D3E955-8C39-4F5A-AE61-ACB8B9B558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761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97D0-3FC0-414C-8321-75787768CE2E}" type="datetimeFigureOut">
              <a:rPr lang="es-ES" smtClean="0"/>
              <a:t>21/05/2023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E955-8C39-4F5A-AE61-ACB8B9B558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8478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97D0-3FC0-414C-8321-75787768CE2E}" type="datetimeFigureOut">
              <a:rPr lang="es-ES" smtClean="0"/>
              <a:t>21/05/2023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E955-8C39-4F5A-AE61-ACB8B9B558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06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97D0-3FC0-414C-8321-75787768CE2E}" type="datetimeFigureOut">
              <a:rPr lang="es-ES" smtClean="0"/>
              <a:t>21/05/2023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E955-8C39-4F5A-AE61-ACB8B9B558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063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97D0-3FC0-414C-8321-75787768CE2E}" type="datetimeFigureOut">
              <a:rPr lang="es-ES" smtClean="0"/>
              <a:t>21/05/2023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E955-8C39-4F5A-AE61-ACB8B9B558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002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97D0-3FC0-414C-8321-75787768CE2E}" type="datetimeFigureOut">
              <a:rPr lang="es-ES" smtClean="0"/>
              <a:t>21/05/2023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E955-8C39-4F5A-AE61-ACB8B9B558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664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97D0-3FC0-414C-8321-75787768CE2E}" type="datetimeFigureOut">
              <a:rPr lang="es-ES" smtClean="0"/>
              <a:t>21/05/2023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E955-8C39-4F5A-AE61-ACB8B9B558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947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B97D0-3FC0-414C-8321-75787768CE2E}" type="datetimeFigureOut">
              <a:rPr lang="es-ES" smtClean="0"/>
              <a:t>21/05/2023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3E955-8C39-4F5A-AE61-ACB8B9B558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5467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300190-F0C9-AB70-E96E-B2732A37F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79776"/>
            <a:ext cx="7761767" cy="1298448"/>
          </a:xfrm>
        </p:spPr>
        <p:txBody>
          <a:bodyPr>
            <a:noAutofit/>
          </a:bodyPr>
          <a:lstStyle/>
          <a:p>
            <a:pPr algn="ctr"/>
            <a:r>
              <a:rPr lang="es-ES" sz="4000" dirty="0"/>
              <a:t>MODELO DE PROPAGACIÓN DE OPINIONES EN UNA RED SOCIAL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AB3D71-DA20-34FE-1E48-F89EC1819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73879" y="2779776"/>
            <a:ext cx="3218121" cy="1196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1600" b="1" dirty="0">
                <a:solidFill>
                  <a:schemeClr val="bg1"/>
                </a:solidFill>
              </a:rPr>
              <a:t>Máximo Rodríguez Herrero</a:t>
            </a:r>
          </a:p>
          <a:p>
            <a:pPr>
              <a:lnSpc>
                <a:spcPct val="100000"/>
              </a:lnSpc>
            </a:pPr>
            <a:r>
              <a:rPr lang="es-ES" sz="1400" dirty="0">
                <a:solidFill>
                  <a:schemeClr val="bg1"/>
                </a:solidFill>
              </a:rPr>
              <a:t>Universidad Autónoma de Madrid</a:t>
            </a:r>
          </a:p>
          <a:p>
            <a:pPr>
              <a:lnSpc>
                <a:spcPct val="100000"/>
              </a:lnSpc>
            </a:pPr>
            <a:r>
              <a:rPr lang="es-ES" sz="1400" dirty="0">
                <a:solidFill>
                  <a:schemeClr val="bg1"/>
                </a:solidFill>
              </a:rPr>
              <a:t>Física estadística</a:t>
            </a:r>
            <a:endParaRPr lang="es-ES" sz="1400" dirty="0"/>
          </a:p>
          <a:p>
            <a:pPr>
              <a:lnSpc>
                <a:spcPct val="100000"/>
              </a:lnSpc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9183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300190-F0C9-AB70-E96E-B2732A37F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4284" y="240792"/>
            <a:ext cx="6404201" cy="673608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Introducción teórica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ítulo 2">
                <a:extLst>
                  <a:ext uri="{FF2B5EF4-FFF2-40B4-BE49-F238E27FC236}">
                    <a16:creationId xmlns:a16="http://schemas.microsoft.com/office/drawing/2014/main" id="{98AB3D71-DA20-34FE-1E48-F89EC181963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34550" y="1304047"/>
                <a:ext cx="5968268" cy="4678747"/>
              </a:xfrm>
              <a:noFill/>
            </p:spPr>
            <p:txBody>
              <a:bodyPr>
                <a:noAutofit/>
              </a:bodyPr>
              <a:lstStyle/>
              <a:p>
                <a:pPr algn="l"/>
                <a:r>
                  <a:rPr lang="es-ES" sz="1800" b="1" dirty="0">
                    <a:solidFill>
                      <a:schemeClr val="bg1"/>
                    </a:solidFill>
                  </a:rPr>
                  <a:t>Modelo de Ising: </a:t>
                </a:r>
                <a:r>
                  <a:rPr lang="es-ES" sz="1800" dirty="0">
                    <a:solidFill>
                      <a:schemeClr val="bg1"/>
                    </a:solidFill>
                  </a:rPr>
                  <a:t>(Algoritmo de metrópolis)</a:t>
                </a:r>
              </a:p>
              <a:p>
                <a:pPr algn="l"/>
                <a:endParaRPr lang="es-ES" sz="1800" dirty="0">
                  <a:solidFill>
                    <a:schemeClr val="bg1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E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μ</m:t>
                          </m:r>
                        </m:sub>
                      </m:sSub>
                      <m:r>
                        <a:rPr lang="es-ES" sz="18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s-ES" sz="18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es-ES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s-ES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s-ES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s-ES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180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s-ES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s-E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18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s-E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ES" sz="1800" b="0" i="1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</m:t>
                      </m:r>
                    </m:oMath>
                  </m:oMathPara>
                </a14:m>
                <a:endParaRPr lang="es-ES" sz="1800" b="0" i="1" kern="100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sz="18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s-ES" sz="1800" b="0" i="0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s-ES" sz="18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s-ES" sz="18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sz="18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s-ES" sz="1800" b="0" i="0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   se acepta siempre</a:t>
                </a:r>
                <a:endParaRPr lang="es-ES" sz="1800" b="0" i="1" kern="100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sz="18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s-ES" sz="1800" b="0" i="0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s-ES" sz="18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s-ES" sz="18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ES" sz="18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s-ES" sz="1800" b="0" i="0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s-ES" sz="18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ES" sz="1800" dirty="0">
                    <a:solidFill>
                      <a:schemeClr val="bg1"/>
                    </a:solidFill>
                  </a:rPr>
                  <a:t>  se acepta con probabilidad</a:t>
                </a:r>
                <a14:m>
                  <m:oMath xmlns:m="http://schemas.openxmlformats.org/officeDocument/2006/math">
                    <m:r>
                      <a:rPr lang="es-ES" sz="1800" b="0" i="0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s-ES" sz="18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ES" sz="1800" b="0" i="1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     </m:t>
                        </m:r>
                        <m:r>
                          <m:rPr>
                            <m:sty m:val="p"/>
                          </m:rPr>
                          <a:rPr lang="es-ES" sz="1800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e</m:t>
                        </m:r>
                      </m:e>
                      <m:sup>
                        <m:r>
                          <a:rPr lang="es-ES" sz="18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ES" sz="1800" i="1" kern="1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800" i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800" i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s-ES" sz="1800" b="0" i="1" kern="1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sz="1800" i="1" kern="1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ES" sz="1800" i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800" i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s-ES" sz="1800" b="0" i="0" kern="1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lit/>
                          </m:rPr>
                          <a:rPr lang="es-ES" sz="18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s-ES" sz="18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s-E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l"/>
                <a:endParaRPr lang="es-E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l"/>
                <a:r>
                  <a:rPr lang="es-ES" sz="1800" b="1" dirty="0">
                    <a:solidFill>
                      <a:schemeClr val="bg1"/>
                    </a:solidFill>
                  </a:rPr>
                  <a:t>Modelo de propagación de opiniones: </a:t>
                </a:r>
              </a:p>
              <a:p>
                <a:pPr algn="l"/>
                <a:endParaRPr lang="es-ES" sz="1800" b="1" dirty="0">
                  <a:solidFill>
                    <a:schemeClr val="bg1"/>
                  </a:solidFill>
                </a:endParaRPr>
              </a:p>
              <a:p>
                <a:pPr algn="l"/>
                <a:r>
                  <a:rPr lang="es-ES" sz="1800" dirty="0">
                    <a:solidFill>
                      <a:schemeClr val="bg1"/>
                    </a:solidFill>
                  </a:rPr>
                  <a:t>Opinión mayoritaria: </a:t>
                </a:r>
                <a14:m>
                  <m:oMath xmlns:m="http://schemas.openxmlformats.org/officeDocument/2006/math">
                    <m:r>
                      <a:rPr lang="es-ES" sz="1800" b="0" i="0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ES" sz="1800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s-ES" sz="1800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s-E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s-ES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s-ES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s-ES" sz="18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ES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s-ES" sz="1800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a:rPr lang="es-ES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s-ES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sz="1800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s-ES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es-ES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||S         </a:t>
                </a:r>
                <a:r>
                  <a:rPr lang="es-ES" sz="1800" dirty="0">
                    <a:solidFill>
                      <a:schemeClr val="bg1"/>
                    </a:solidFill>
                  </a:rPr>
                  <a:t>se acepta siempre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||S         </a:t>
                </a:r>
                <a:r>
                  <a:rPr lang="es-ES" sz="1800" dirty="0">
                    <a:solidFill>
                      <a:schemeClr val="bg1"/>
                    </a:solidFill>
                  </a:rPr>
                  <a:t>se acepta con probabilidad</a:t>
                </a:r>
                <a:r>
                  <a:rPr lang="es-ES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sSub>
                          <m:sSubPr>
                            <m:ctrlP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s-E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s-E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s-ES" sz="1800" dirty="0">
                  <a:solidFill>
                    <a:schemeClr val="bg1"/>
                  </a:solidFill>
                </a:endParaRPr>
              </a:p>
              <a:p>
                <a:endParaRPr lang="es-E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s-ES" sz="2400" dirty="0"/>
              </a:p>
            </p:txBody>
          </p:sp>
        </mc:Choice>
        <mc:Fallback>
          <p:sp>
            <p:nvSpPr>
              <p:cNvPr id="3" name="Subtítulo 2">
                <a:extLst>
                  <a:ext uri="{FF2B5EF4-FFF2-40B4-BE49-F238E27FC236}">
                    <a16:creationId xmlns:a16="http://schemas.microsoft.com/office/drawing/2014/main" id="{98AB3D71-DA20-34FE-1E48-F89EC1819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34550" y="1304047"/>
                <a:ext cx="5968268" cy="4678747"/>
              </a:xfrm>
              <a:blipFill>
                <a:blip r:embed="rId2"/>
                <a:stretch>
                  <a:fillRect l="-817" t="-86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FA3EBD2-026D-317D-53F7-7267384559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329916" y="1162665"/>
            <a:ext cx="5100083" cy="5185394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C914704-A4FD-D0B0-3D43-04D5B46B481A}"/>
              </a:ext>
            </a:extLst>
          </p:cNvPr>
          <p:cNvCxnSpPr>
            <a:cxnSpLocks/>
          </p:cNvCxnSpPr>
          <p:nvPr/>
        </p:nvCxnSpPr>
        <p:spPr>
          <a:xfrm flipV="1">
            <a:off x="6096000" y="-74428"/>
            <a:ext cx="0" cy="6987292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ítulo 1">
            <a:extLst>
              <a:ext uri="{FF2B5EF4-FFF2-40B4-BE49-F238E27FC236}">
                <a16:creationId xmlns:a16="http://schemas.microsoft.com/office/drawing/2014/main" id="{A0A204A0-3791-C99D-EBD0-CC69924D794B}"/>
              </a:ext>
            </a:extLst>
          </p:cNvPr>
          <p:cNvSpPr txBox="1">
            <a:spLocks/>
          </p:cNvSpPr>
          <p:nvPr/>
        </p:nvSpPr>
        <p:spPr>
          <a:xfrm>
            <a:off x="5504192" y="240792"/>
            <a:ext cx="6404201" cy="6736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>
                <a:solidFill>
                  <a:schemeClr val="bg1"/>
                </a:solidFill>
              </a:rPr>
              <a:t>Primeros vecinos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6D7EB8F-4C61-CACC-B4BA-8A8279EDB89E}"/>
              </a:ext>
            </a:extLst>
          </p:cNvPr>
          <p:cNvCxnSpPr/>
          <p:nvPr/>
        </p:nvCxnSpPr>
        <p:spPr>
          <a:xfrm flipV="1">
            <a:off x="935666" y="5472439"/>
            <a:ext cx="184298" cy="1630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58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ítulo 2">
                <a:extLst>
                  <a:ext uri="{FF2B5EF4-FFF2-40B4-BE49-F238E27FC236}">
                    <a16:creationId xmlns:a16="http://schemas.microsoft.com/office/drawing/2014/main" id="{98AB3D71-DA20-34FE-1E48-F89EC181963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57783" y="414670"/>
                <a:ext cx="5043827" cy="2324169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s-ES" sz="2800" b="1" kern="1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Correlación</a:t>
                </a:r>
              </a:p>
              <a:p>
                <a:pPr algn="ctr"/>
                <a:endParaRPr lang="es-ES" sz="2000" kern="100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000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Γ</m:t>
                      </m:r>
                      <m:d>
                        <m:dPr>
                          <m:ctrlPr>
                            <a:rPr lang="es-ES" sz="20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ES" sz="20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s-ES" sz="20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=&lt;</m:t>
                      </m:r>
                      <m:sSub>
                        <m:sSubPr>
                          <m:ctrlPr>
                            <a:rPr lang="es-ES" sz="20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20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s-ES" sz="20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s-ES" sz="20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20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s-ES" sz="20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ES" sz="20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&gt;−&lt;</m:t>
                      </m:r>
                      <m:sSub>
                        <m:sSubPr>
                          <m:ctrlPr>
                            <a:rPr lang="es-ES" sz="20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20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s-ES" sz="20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0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&gt;&lt;</m:t>
                      </m:r>
                      <m:sSub>
                        <m:sSubPr>
                          <m:ctrlPr>
                            <a:rPr lang="es-ES" sz="20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20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s-ES" sz="20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ES" sz="20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s-ES" sz="2000" b="0" i="1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s-ES" sz="2000" b="0" i="1" kern="100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s-ES" sz="2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s-E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s-E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s-E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s-E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s-E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s-E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s-E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ES" sz="2000" dirty="0"/>
              </a:p>
              <a:p>
                <a:endParaRPr lang="es-ES" sz="2000" dirty="0"/>
              </a:p>
              <a:p>
                <a:endParaRPr lang="es-E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s-ES" dirty="0"/>
              </a:p>
            </p:txBody>
          </p:sp>
        </mc:Choice>
        <mc:Fallback>
          <p:sp>
            <p:nvSpPr>
              <p:cNvPr id="3" name="Subtítulo 2">
                <a:extLst>
                  <a:ext uri="{FF2B5EF4-FFF2-40B4-BE49-F238E27FC236}">
                    <a16:creationId xmlns:a16="http://schemas.microsoft.com/office/drawing/2014/main" id="{98AB3D71-DA20-34FE-1E48-F89EC1819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57783" y="414670"/>
                <a:ext cx="5043827" cy="2324169"/>
              </a:xfrm>
              <a:blipFill>
                <a:blip r:embed="rId2"/>
                <a:stretch>
                  <a:fillRect t="-419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F76FFB1-25EE-799F-6EE2-078229869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1" y="2816772"/>
            <a:ext cx="5043834" cy="3626558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1B3B913B-F104-CFD0-39D5-E92428A52D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18"/>
          <a:stretch/>
        </p:blipFill>
        <p:spPr>
          <a:xfrm>
            <a:off x="6922003" y="2533758"/>
            <a:ext cx="3870339" cy="38917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F7D6343-0A91-2A38-3E45-A02FC2CD6729}"/>
                  </a:ext>
                </a:extLst>
              </p:cNvPr>
              <p:cNvSpPr txBox="1"/>
              <p:nvPr/>
            </p:nvSpPr>
            <p:spPr>
              <a:xfrm>
                <a:off x="6748264" y="432454"/>
                <a:ext cx="4217818" cy="1242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400" b="1" dirty="0">
                    <a:solidFill>
                      <a:schemeClr val="bg1"/>
                    </a:solidFill>
                  </a:rPr>
                  <a:t>Distancia de correlación</a:t>
                </a:r>
              </a:p>
              <a:p>
                <a:pPr algn="ctr"/>
                <a:endParaRPr lang="es-ES" sz="1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600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ϵ</m:t>
                      </m:r>
                      <m:r>
                        <a:rPr lang="es-ES" sz="1600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f>
                        <m:fPr>
                          <m:ctrlPr>
                            <a:rPr lang="es-E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E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s-ES" sz="16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16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16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  <m:r>
                                    <a:rPr lang="es-ES" sz="16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sz="1600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600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s-ES" sz="160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F7D6343-0A91-2A38-3E45-A02FC2CD6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264" y="432454"/>
                <a:ext cx="4217818" cy="1242841"/>
              </a:xfrm>
              <a:prstGeom prst="rect">
                <a:avLst/>
              </a:prstGeom>
              <a:blipFill>
                <a:blip r:embed="rId5"/>
                <a:stretch>
                  <a:fillRect t="-392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CDF46A4-97C7-1A96-43C8-AD9E6C94CD9E}"/>
              </a:ext>
            </a:extLst>
          </p:cNvPr>
          <p:cNvCxnSpPr/>
          <p:nvPr/>
        </p:nvCxnSpPr>
        <p:spPr>
          <a:xfrm flipV="1">
            <a:off x="6096000" y="-54864"/>
            <a:ext cx="0" cy="696772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Gráfico 10" descr="Flecha abajo contorno">
            <a:extLst>
              <a:ext uri="{FF2B5EF4-FFF2-40B4-BE49-F238E27FC236}">
                <a16:creationId xmlns:a16="http://schemas.microsoft.com/office/drawing/2014/main" id="{7B348638-DC40-E169-E955-A0EE05B499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3753" y="1499352"/>
            <a:ext cx="351885" cy="35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23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ódigo QR&#10;&#10;Descripción generada automáticamente">
            <a:extLst>
              <a:ext uri="{FF2B5EF4-FFF2-40B4-BE49-F238E27FC236}">
                <a16:creationId xmlns:a16="http://schemas.microsoft.com/office/drawing/2014/main" id="{F6607155-ED6D-24BF-3688-3937B3A2A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68" y="260919"/>
            <a:ext cx="6124956" cy="633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59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300190-F0C9-AB70-E96E-B2732A37F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38" y="1146230"/>
            <a:ext cx="3400044" cy="722376"/>
          </a:xfrm>
          <a:noFill/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Vecinos aleatorios</a:t>
            </a:r>
          </a:p>
        </p:txBody>
      </p:sp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7641A77-7A67-346C-FDAA-50B9B14E7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29" y="2382774"/>
            <a:ext cx="3475863" cy="3522744"/>
          </a:xfrm>
          <a:prstGeom prst="rect">
            <a:avLst/>
          </a:prstGeom>
        </p:spPr>
      </p:pic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24B08D42-713D-2522-F704-93DEC8699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88" y="2382774"/>
            <a:ext cx="6678058" cy="344121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FF152C8-552D-26B7-5567-8E69BA070B29}"/>
              </a:ext>
            </a:extLst>
          </p:cNvPr>
          <p:cNvSpPr txBox="1">
            <a:spLocks/>
          </p:cNvSpPr>
          <p:nvPr/>
        </p:nvSpPr>
        <p:spPr>
          <a:xfrm>
            <a:off x="6096000" y="853622"/>
            <a:ext cx="3973637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>
                <a:solidFill>
                  <a:schemeClr val="bg1"/>
                </a:solidFill>
              </a:rPr>
              <a:t>Distribución </a:t>
            </a:r>
          </a:p>
          <a:p>
            <a:pPr algn="ctr"/>
            <a:r>
              <a:rPr lang="es-ES" sz="3600" dirty="0">
                <a:solidFill>
                  <a:schemeClr val="bg1"/>
                </a:solidFill>
              </a:rPr>
              <a:t>Gaussiana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E49E1A1-66C4-F3C4-B729-C8F542CF1B14}"/>
              </a:ext>
            </a:extLst>
          </p:cNvPr>
          <p:cNvCxnSpPr/>
          <p:nvPr/>
        </p:nvCxnSpPr>
        <p:spPr>
          <a:xfrm flipV="1">
            <a:off x="4288536" y="-109728"/>
            <a:ext cx="0" cy="696772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405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, Histograma&#10;&#10;Descripción generada automáticamente">
            <a:extLst>
              <a:ext uri="{FF2B5EF4-FFF2-40B4-BE49-F238E27FC236}">
                <a16:creationId xmlns:a16="http://schemas.microsoft.com/office/drawing/2014/main" id="{03D3BCBE-9021-49A2-1886-410204E1A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6"/>
          <a:stretch/>
        </p:blipFill>
        <p:spPr>
          <a:xfrm>
            <a:off x="7412495" y="3856853"/>
            <a:ext cx="3248851" cy="30011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300190-F0C9-AB70-E96E-B2732A37F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4723" y="126174"/>
            <a:ext cx="8642553" cy="592021"/>
          </a:xfrm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Dinámica de contactos</a:t>
            </a:r>
          </a:p>
        </p:txBody>
      </p:sp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3B12E7A-9A48-E753-12AF-53E6BD36F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657" y="796617"/>
            <a:ext cx="2986662" cy="2940612"/>
          </a:xfrm>
          <a:prstGeom prst="rect">
            <a:avLst/>
          </a:prstGeom>
        </p:spPr>
      </p:pic>
      <p:pic>
        <p:nvPicPr>
          <p:cNvPr id="10" name="Imagen 9" descr="Gráfico, Histograma&#10;&#10;Descripción generada automáticamente">
            <a:extLst>
              <a:ext uri="{FF2B5EF4-FFF2-40B4-BE49-F238E27FC236}">
                <a16:creationId xmlns:a16="http://schemas.microsoft.com/office/drawing/2014/main" id="{F8E53516-40FE-A6AE-B2A0-A0FE25DE1E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4"/>
          <a:stretch/>
        </p:blipFill>
        <p:spPr>
          <a:xfrm>
            <a:off x="2260279" y="3856854"/>
            <a:ext cx="3175476" cy="3001146"/>
          </a:xfrm>
          <a:prstGeom prst="rect">
            <a:avLst/>
          </a:prstGeom>
        </p:spPr>
      </p:pic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103A033-F54A-9B2B-6123-7050A123C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33" y="796617"/>
            <a:ext cx="2982385" cy="294061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8F2CEEF-C086-6657-DF4B-A9B03C0BA09D}"/>
              </a:ext>
            </a:extLst>
          </p:cNvPr>
          <p:cNvSpPr txBox="1"/>
          <p:nvPr/>
        </p:nvSpPr>
        <p:spPr>
          <a:xfrm>
            <a:off x="466779" y="3401845"/>
            <a:ext cx="1605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Contactos 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constantes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D95CDC5-A6A4-2BA1-0127-F4F1E1EE9ADE}"/>
              </a:ext>
            </a:extLst>
          </p:cNvPr>
          <p:cNvSpPr txBox="1"/>
          <p:nvPr/>
        </p:nvSpPr>
        <p:spPr>
          <a:xfrm>
            <a:off x="5570711" y="3379864"/>
            <a:ext cx="1605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Contactos 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3EB89D8-3AD0-4A14-6889-5D7CE5C600C7}"/>
              </a:ext>
            </a:extLst>
          </p:cNvPr>
          <p:cNvSpPr txBox="1"/>
          <p:nvPr/>
        </p:nvSpPr>
        <p:spPr>
          <a:xfrm>
            <a:off x="2924718" y="948862"/>
            <a:ext cx="130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Aleatorio</a:t>
            </a:r>
            <a:r>
              <a:rPr lang="es-ES" dirty="0"/>
              <a:t>s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76931749-C3DE-6DD4-4B9F-92969848FEEB}"/>
              </a:ext>
            </a:extLst>
          </p:cNvPr>
          <p:cNvSpPr/>
          <p:nvPr/>
        </p:nvSpPr>
        <p:spPr>
          <a:xfrm>
            <a:off x="1981699" y="742675"/>
            <a:ext cx="315918" cy="595421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Abrir llave 5">
            <a:extLst>
              <a:ext uri="{FF2B5EF4-FFF2-40B4-BE49-F238E27FC236}">
                <a16:creationId xmlns:a16="http://schemas.microsoft.com/office/drawing/2014/main" id="{9FE851C2-640D-0D5F-2355-A10FF2E52921}"/>
              </a:ext>
            </a:extLst>
          </p:cNvPr>
          <p:cNvSpPr/>
          <p:nvPr/>
        </p:nvSpPr>
        <p:spPr>
          <a:xfrm>
            <a:off x="7096577" y="725923"/>
            <a:ext cx="315918" cy="595421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4C69F1C-AD44-A750-BEBD-8CA3D91B33DB}"/>
              </a:ext>
            </a:extLst>
          </p:cNvPr>
          <p:cNvSpPr txBox="1"/>
          <p:nvPr/>
        </p:nvSpPr>
        <p:spPr>
          <a:xfrm>
            <a:off x="8042523" y="948862"/>
            <a:ext cx="130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Aleatorios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E439521-6415-7AD0-1DAA-C9903DE11B76}"/>
              </a:ext>
            </a:extLst>
          </p:cNvPr>
          <p:cNvSpPr txBox="1"/>
          <p:nvPr/>
        </p:nvSpPr>
        <p:spPr>
          <a:xfrm>
            <a:off x="2924718" y="4087521"/>
            <a:ext cx="124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Gauss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55BD7DF-DA8B-B23F-4BB9-618506B75890}"/>
              </a:ext>
            </a:extLst>
          </p:cNvPr>
          <p:cNvSpPr txBox="1"/>
          <p:nvPr/>
        </p:nvSpPr>
        <p:spPr>
          <a:xfrm>
            <a:off x="8074420" y="4087521"/>
            <a:ext cx="124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Gauss</a:t>
            </a:r>
          </a:p>
        </p:txBody>
      </p:sp>
    </p:spTree>
    <p:extLst>
      <p:ext uri="{BB962C8B-B14F-4D97-AF65-F5344CB8AC3E}">
        <p14:creationId xmlns:p14="http://schemas.microsoft.com/office/powerpoint/2010/main" val="111991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ódigo QR&#10;&#10;Descripción generada automáticamente">
            <a:extLst>
              <a:ext uri="{FF2B5EF4-FFF2-40B4-BE49-F238E27FC236}">
                <a16:creationId xmlns:a16="http://schemas.microsoft.com/office/drawing/2014/main" id="{63B1AE6A-CC17-D14A-7F31-D2321ED27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9" y="1800813"/>
            <a:ext cx="4033360" cy="403336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6ADA9DD-7ADD-90EF-98DF-B9763503320F}"/>
              </a:ext>
            </a:extLst>
          </p:cNvPr>
          <p:cNvSpPr txBox="1"/>
          <p:nvPr/>
        </p:nvSpPr>
        <p:spPr>
          <a:xfrm>
            <a:off x="1037404" y="1444698"/>
            <a:ext cx="268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Primeros vecinos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837C092-8A36-74D3-150D-0520D0102327}"/>
              </a:ext>
            </a:extLst>
          </p:cNvPr>
          <p:cNvSpPr txBox="1"/>
          <p:nvPr/>
        </p:nvSpPr>
        <p:spPr>
          <a:xfrm>
            <a:off x="4249241" y="1444698"/>
            <a:ext cx="315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Gauss (vecinos constantes)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73ED34A-30F3-DF9D-0892-76D8100ECA0F}"/>
              </a:ext>
            </a:extLst>
          </p:cNvPr>
          <p:cNvSpPr txBox="1"/>
          <p:nvPr/>
        </p:nvSpPr>
        <p:spPr>
          <a:xfrm>
            <a:off x="8102716" y="1446617"/>
            <a:ext cx="3086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Gauss (vecinos variables)</a:t>
            </a:r>
          </a:p>
        </p:txBody>
      </p:sp>
      <p:pic>
        <p:nvPicPr>
          <p:cNvPr id="16" name="Imagen 15" descr="Código QR&#10;&#10;Descripción generada automáticamente">
            <a:extLst>
              <a:ext uri="{FF2B5EF4-FFF2-40B4-BE49-F238E27FC236}">
                <a16:creationId xmlns:a16="http://schemas.microsoft.com/office/drawing/2014/main" id="{46439BBA-8467-317A-308F-B13413AF8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278" y="1756732"/>
            <a:ext cx="4121522" cy="4121522"/>
          </a:xfrm>
          <a:prstGeom prst="rect">
            <a:avLst/>
          </a:prstGeom>
        </p:spPr>
      </p:pic>
      <p:pic>
        <p:nvPicPr>
          <p:cNvPr id="18" name="Imagen 17" descr="Código QR&#10;&#10;Descripción generada automáticamente">
            <a:extLst>
              <a:ext uri="{FF2B5EF4-FFF2-40B4-BE49-F238E27FC236}">
                <a16:creationId xmlns:a16="http://schemas.microsoft.com/office/drawing/2014/main" id="{B6A727DF-ABBC-8C74-8A16-D4124C4F7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02" y="1756732"/>
            <a:ext cx="4121522" cy="41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5254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435</TotalTime>
  <Words>128</Words>
  <Application>Microsoft Office PowerPoint</Application>
  <PresentationFormat>Panorámica</PresentationFormat>
  <Paragraphs>41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Cambria Math</vt:lpstr>
      <vt:lpstr>Trebuchet MS</vt:lpstr>
      <vt:lpstr>Berlín</vt:lpstr>
      <vt:lpstr>MODELO DE PROPAGACIÓN DE OPINIONES EN UNA RED SOCIAL</vt:lpstr>
      <vt:lpstr>Introducción teórica</vt:lpstr>
      <vt:lpstr>Presentación de PowerPoint</vt:lpstr>
      <vt:lpstr>Presentación de PowerPoint</vt:lpstr>
      <vt:lpstr>Vecinos aleatorios</vt:lpstr>
      <vt:lpstr>Dinámica de contactos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de propagación de opiniones en una red social.</dc:title>
  <dc:creator>Maximo Rodriguez Herrero</dc:creator>
  <cp:lastModifiedBy>Maximo Rodriguez Herrero</cp:lastModifiedBy>
  <cp:revision>3</cp:revision>
  <dcterms:created xsi:type="dcterms:W3CDTF">2023-05-21T09:19:19Z</dcterms:created>
  <dcterms:modified xsi:type="dcterms:W3CDTF">2023-05-21T16:38:24Z</dcterms:modified>
</cp:coreProperties>
</file>